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2" r:id="rId3"/>
    <p:sldId id="257" r:id="rId4"/>
    <p:sldId id="303" r:id="rId5"/>
    <p:sldId id="290" r:id="rId6"/>
    <p:sldId id="304" r:id="rId7"/>
    <p:sldId id="288" r:id="rId8"/>
    <p:sldId id="306" r:id="rId9"/>
    <p:sldId id="305" r:id="rId10"/>
    <p:sldId id="307" r:id="rId11"/>
    <p:sldId id="309" r:id="rId12"/>
    <p:sldId id="279" r:id="rId13"/>
  </p:sldIdLst>
  <p:sldSz cx="9144000" cy="5143500" type="screen16x9"/>
  <p:notesSz cx="6858000" cy="9144000"/>
  <p:embeddedFontLst>
    <p:embeddedFont>
      <p:font typeface="Blogger Sans Light" panose="02000506030000020004" pitchFamily="50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83CA3-BE23-4D98-B2A0-96A8EBFD1FB0}">
  <a:tblStyle styleId="{9A783CA3-BE23-4D98-B2A0-96A8EBFD1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1248-3105-49AE-AD85-5D61ED18A87C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091A7-56D0-458F-BDFE-F734F348F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13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863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5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7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0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93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8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2471" y="1586346"/>
            <a:ext cx="6503657" cy="235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ВЫПУСКНАЯ КВАЛИФИКАЦИОННАЯ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РАБОТА НА ТЕМУ: 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«РАЗРАБОТКА ВЕБ-ПРИЛОЖЕНИЯ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ДЛЯ ЧТЕНИЯ КОМИКСОВ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С ФУНКЦИЕЙ РАСПОЗНАВАНИЯ ТЕКСТА»</a:t>
            </a:r>
            <a:endParaRPr lang="en-US" sz="2600" b="1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042364" y="4127157"/>
            <a:ext cx="4046220" cy="3229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Выполнила: студентка группы 4381-22 Галиева Р.А.</a:t>
            </a:r>
          </a:p>
        </p:txBody>
      </p:sp>
      <p:sp>
        <p:nvSpPr>
          <p:cNvPr id="13" name="Google Shape;90;p1"/>
          <p:cNvSpPr txBox="1"/>
          <p:nvPr/>
        </p:nvSpPr>
        <p:spPr>
          <a:xfrm>
            <a:off x="1482435" y="169457"/>
            <a:ext cx="622069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Министерство науки и высшего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образования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Российской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Федерации</a:t>
            </a:r>
            <a:endParaRPr sz="120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Федеральное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государственное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бюджетное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образовательное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учреждение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высшего</a:t>
            </a:r>
            <a:r>
              <a:rPr lang="ru-RU" sz="1200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образования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endParaRPr lang="ru-RU" sz="1200" i="0" u="none" strike="noStrike" cap="none" dirty="0" smtClean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«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Казанский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национальный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исследовательский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технологический</a:t>
            </a:r>
            <a:r>
              <a:rPr lang="ru-RU" sz="1200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университет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»</a:t>
            </a:r>
            <a:endParaRPr lang="ru-RU" sz="1200" i="0" u="none" strike="noStrike" cap="none" dirty="0" smtClean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(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ФГБОУ ВО «КНИТУ»)</a:t>
            </a:r>
            <a:endParaRPr sz="120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93;p1"/>
          <p:cNvSpPr txBox="1"/>
          <p:nvPr/>
        </p:nvSpPr>
        <p:spPr>
          <a:xfrm>
            <a:off x="-147114" y="4450081"/>
            <a:ext cx="2338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Казань, 20</a:t>
            </a:r>
            <a:r>
              <a:rPr lang="ru-RU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2</a:t>
            </a:r>
            <a:r>
              <a:rPr lang="en-US" b="0" i="0" u="none" strike="noStrike" cap="none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2 </a:t>
            </a:r>
            <a:r>
              <a:rPr lang="en-US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г</a:t>
            </a:r>
            <a:r>
              <a:rPr lang="ru-RU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.</a:t>
            </a:r>
            <a:endParaRPr b="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55619" y="4127157"/>
            <a:ext cx="3124201" cy="3229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dirty="0" smtClean="0">
                <a:solidFill>
                  <a:schemeClr val="tx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Руководитель ВКР: д.т.н. Титовцев А.С.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6421582" y="3231933"/>
            <a:ext cx="2514600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чтения комикса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676283"/>
            <a:ext cx="5160818" cy="2555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0" y="1524538"/>
            <a:ext cx="6124132" cy="3105667"/>
          </a:xfrm>
          <a:prstGeom prst="rect">
            <a:avLst/>
          </a:prstGeom>
        </p:spPr>
      </p:pic>
      <p:sp>
        <p:nvSpPr>
          <p:cNvPr id="10" name="Google Shape;115;p14"/>
          <p:cNvSpPr txBox="1">
            <a:spLocks/>
          </p:cNvSpPr>
          <p:nvPr/>
        </p:nvSpPr>
        <p:spPr>
          <a:xfrm>
            <a:off x="512619" y="1082968"/>
            <a:ext cx="3449781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с распознаванием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8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Заключение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6" name="Google Shape;115;p14"/>
          <p:cNvSpPr txBox="1">
            <a:spLocks/>
          </p:cNvSpPr>
          <p:nvPr/>
        </p:nvSpPr>
        <p:spPr>
          <a:xfrm>
            <a:off x="1101386" y="2046399"/>
            <a:ext cx="6047509" cy="179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0000" algn="just">
              <a:lnSpc>
                <a:spcPct val="130000"/>
              </a:lnSpc>
              <a:buClr>
                <a:schemeClr val="dk1"/>
              </a:buClr>
              <a:buSzPts val="1100"/>
            </a:pPr>
            <a:r>
              <a:rPr lang="ru-RU" sz="1600" dirty="0" smtClean="0"/>
              <a:t>Выполнены все поставленные задачи, реализованы все функциональные требования к системе.</a:t>
            </a:r>
            <a:endParaRPr lang="ru-RU" sz="1600" dirty="0"/>
          </a:p>
          <a:p>
            <a:pPr indent="450000" algn="just">
              <a:lnSpc>
                <a:spcPct val="130000"/>
              </a:lnSpc>
              <a:buClr>
                <a:schemeClr val="dk1"/>
              </a:buClr>
              <a:buSzPts val="1100"/>
            </a:pPr>
            <a:r>
              <a:rPr lang="ru-RU" sz="1600" dirty="0" smtClean="0"/>
              <a:t>Веб-приложение полностью готово к эксплуатации и в то же время может быть доработано при необходимости.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11" y="1246476"/>
            <a:ext cx="2782298" cy="5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ctrTitle" idx="4294967295"/>
          </p:nvPr>
        </p:nvSpPr>
        <p:spPr>
          <a:xfrm>
            <a:off x="1206482" y="1811951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СПАСИБО ЗА ВНИМАНИЕ!</a:t>
            </a:r>
            <a:endParaRPr sz="48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Постановка задачи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1101375" y="1280277"/>
            <a:ext cx="7574411" cy="89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1" dirty="0" smtClean="0">
                <a:highlight>
                  <a:schemeClr val="accent1"/>
                </a:highlight>
              </a:rPr>
              <a:t>ЦЕЛЬ РАБОТЫ</a:t>
            </a:r>
            <a:endParaRPr sz="1400" dirty="0" smtClean="0">
              <a:highlight>
                <a:schemeClr val="accent1"/>
              </a:highlight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600" dirty="0" smtClean="0"/>
              <a:t>Разработать веб-приложение для чтения комиксов и реализовать функцию распознавания текста с изображений.</a:t>
            </a:r>
            <a:endParaRPr sz="1400"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2"/>
          </p:nvPr>
        </p:nvSpPr>
        <p:spPr>
          <a:xfrm>
            <a:off x="1101375" y="2261754"/>
            <a:ext cx="7631146" cy="2573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1" dirty="0" smtClean="0">
                <a:highlight>
                  <a:schemeClr val="accent1"/>
                </a:highlight>
              </a:rPr>
              <a:t>ЗАДАЧИ ПРОВОДИМОГО ИССЛЕДОВАНИЯ</a:t>
            </a:r>
            <a:endParaRPr lang="ru-RU" sz="1400" dirty="0" smtClean="0"/>
          </a:p>
          <a:p>
            <a:pPr lvl="0"/>
            <a:r>
              <a:rPr lang="ru-RU" sz="1600" dirty="0" smtClean="0"/>
              <a:t>Анализ предметной области</a:t>
            </a:r>
            <a:r>
              <a:rPr lang="en-US" sz="1600" dirty="0" smtClean="0"/>
              <a:t>,</a:t>
            </a:r>
            <a:r>
              <a:rPr lang="ru-RU" sz="1600" dirty="0" smtClean="0"/>
              <a:t> определение функциональных </a:t>
            </a:r>
            <a:r>
              <a:rPr lang="ru-RU" sz="1600" dirty="0"/>
              <a:t>и </a:t>
            </a:r>
            <a:r>
              <a:rPr lang="ru-RU" sz="1600" dirty="0" smtClean="0"/>
              <a:t>нефункциональных требований </a:t>
            </a:r>
            <a:r>
              <a:rPr lang="ru-RU" sz="1600" dirty="0"/>
              <a:t>к системе</a:t>
            </a:r>
            <a:r>
              <a:rPr lang="ru-RU" sz="1600" dirty="0" smtClean="0"/>
              <a:t>;</a:t>
            </a:r>
          </a:p>
          <a:p>
            <a:pPr lvl="0"/>
            <a:r>
              <a:rPr lang="ru-RU" sz="1600" dirty="0" smtClean="0"/>
              <a:t>Построение макетов системы;</a:t>
            </a:r>
          </a:p>
          <a:p>
            <a:pPr lvl="0"/>
            <a:r>
              <a:rPr lang="ru-RU" sz="1600" dirty="0" smtClean="0"/>
              <a:t>Создание базы данных;</a:t>
            </a:r>
          </a:p>
          <a:p>
            <a:r>
              <a:rPr lang="ru-RU" sz="1600" dirty="0" smtClean="0"/>
              <a:t>Разработка клиентской и серверной частей веб-приложения</a:t>
            </a:r>
            <a:r>
              <a:rPr lang="ru-RU" sz="1600" dirty="0"/>
              <a:t>.</a:t>
            </a:r>
            <a:endParaRPr sz="16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4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Актуальность и аналоги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1780246" y="1188775"/>
            <a:ext cx="1385516" cy="47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 err="1" smtClean="0"/>
              <a:t>MangaLib</a:t>
            </a:r>
            <a:endParaRPr sz="1200"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26" y="1677335"/>
            <a:ext cx="4151567" cy="1980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0" y="1677245"/>
            <a:ext cx="3924516" cy="1980354"/>
          </a:xfrm>
          <a:prstGeom prst="rect">
            <a:avLst/>
          </a:prstGeom>
        </p:spPr>
      </p:pic>
      <p:sp>
        <p:nvSpPr>
          <p:cNvPr id="7" name="Google Shape;115;p14"/>
          <p:cNvSpPr txBox="1">
            <a:spLocks noGrp="1"/>
          </p:cNvSpPr>
          <p:nvPr>
            <p:ph type="body" idx="2"/>
          </p:nvPr>
        </p:nvSpPr>
        <p:spPr>
          <a:xfrm>
            <a:off x="6167098" y="1188775"/>
            <a:ext cx="879825" cy="47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 err="1" smtClean="0"/>
              <a:t>WebToon</a:t>
            </a:r>
            <a:endParaRPr sz="1200" b="1" dirty="0"/>
          </a:p>
        </p:txBody>
      </p:sp>
      <p:sp>
        <p:nvSpPr>
          <p:cNvPr id="12" name="Google Shape;115;p14"/>
          <p:cNvSpPr txBox="1">
            <a:spLocks/>
          </p:cNvSpPr>
          <p:nvPr/>
        </p:nvSpPr>
        <p:spPr>
          <a:xfrm>
            <a:off x="443480" y="3736092"/>
            <a:ext cx="392451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+ Комментарии под каждой страницей </a:t>
            </a:r>
            <a:endParaRPr lang="ru-RU" dirty="0"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4531226" y="3736092"/>
            <a:ext cx="392451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+ Возможность загружать комиксы на сервер</a:t>
            </a:r>
            <a:endParaRPr lang="ru-RU" dirty="0"/>
          </a:p>
        </p:txBody>
      </p:sp>
      <p:sp>
        <p:nvSpPr>
          <p:cNvPr id="14" name="Google Shape;115;p14"/>
          <p:cNvSpPr txBox="1">
            <a:spLocks/>
          </p:cNvSpPr>
          <p:nvPr/>
        </p:nvSpPr>
        <p:spPr>
          <a:xfrm>
            <a:off x="2786220" y="4097452"/>
            <a:ext cx="3326782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- Нет функции распознавания текста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6830341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Предметная область и требования к системе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44152" y="1328765"/>
            <a:ext cx="4544353" cy="64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 smtClean="0">
                <a:highlight>
                  <a:schemeClr val="accent1"/>
                </a:highlight>
              </a:rPr>
              <a:t>Функциональные требования</a:t>
            </a:r>
            <a:endParaRPr lang="ru-RU" sz="20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44153" y="1869093"/>
            <a:ext cx="4641336" cy="26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Аутентификация и авторизация;</a:t>
            </a:r>
          </a:p>
          <a:p>
            <a:pPr lvl="0"/>
            <a:r>
              <a:rPr lang="ru-RU" sz="1800" dirty="0" smtClean="0"/>
              <a:t>Чтение комиксов;</a:t>
            </a:r>
          </a:p>
          <a:p>
            <a:pPr lvl="0"/>
            <a:r>
              <a:rPr lang="ru-RU" sz="1800" dirty="0" smtClean="0"/>
              <a:t>Возможность оставлять отзывы;</a:t>
            </a:r>
          </a:p>
          <a:p>
            <a:pPr lvl="0"/>
            <a:r>
              <a:rPr lang="ru-RU" sz="1800" dirty="0" smtClean="0"/>
              <a:t>Добавление в список для чтения;</a:t>
            </a:r>
          </a:p>
          <a:p>
            <a:pPr lvl="0"/>
            <a:r>
              <a:rPr lang="ru-RU" sz="1800" dirty="0" smtClean="0"/>
              <a:t>Распознавание текста с изображений.</a:t>
            </a:r>
          </a:p>
          <a:p>
            <a:pPr lvl="0"/>
            <a:endParaRPr sz="2200" dirty="0"/>
          </a:p>
        </p:txBody>
      </p:sp>
      <p:sp>
        <p:nvSpPr>
          <p:cNvPr id="6" name="Google Shape;115;p14"/>
          <p:cNvSpPr txBox="1">
            <a:spLocks noGrp="1"/>
          </p:cNvSpPr>
          <p:nvPr>
            <p:ph type="body" idx="2"/>
          </p:nvPr>
        </p:nvSpPr>
        <p:spPr>
          <a:xfrm>
            <a:off x="4888638" y="1328765"/>
            <a:ext cx="4544353" cy="64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 smtClean="0">
                <a:highlight>
                  <a:schemeClr val="accent1"/>
                </a:highlight>
              </a:rPr>
              <a:t>Нефункциональные требования</a:t>
            </a:r>
            <a:endParaRPr lang="ru-RU" sz="2000" dirty="0"/>
          </a:p>
        </p:txBody>
      </p:sp>
      <p:sp>
        <p:nvSpPr>
          <p:cNvPr id="7" name="Google Shape;115;p14"/>
          <p:cNvSpPr txBox="1">
            <a:spLocks noGrp="1"/>
          </p:cNvSpPr>
          <p:nvPr>
            <p:ph type="body" idx="2"/>
          </p:nvPr>
        </p:nvSpPr>
        <p:spPr>
          <a:xfrm>
            <a:off x="4888639" y="1869093"/>
            <a:ext cx="3805305" cy="26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Дружественный интерфейс;</a:t>
            </a:r>
          </a:p>
          <a:p>
            <a:pPr lvl="0"/>
            <a:r>
              <a:rPr lang="ru-RU" sz="1800" dirty="0" smtClean="0"/>
              <a:t>Привлекательный дизайн.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74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Инструменты разработки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1028" name="Picture 4" descr="Купить Photo to Text OCR — Microsoft Store (ru-RU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1" y="1922793"/>
            <a:ext cx="1183616" cy="118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76" y="2820961"/>
            <a:ext cx="2095619" cy="14968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6" y="1816206"/>
            <a:ext cx="1449254" cy="11690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22" y="3401292"/>
            <a:ext cx="1883349" cy="10476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2" y="1587606"/>
            <a:ext cx="4099380" cy="9269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4" y="3143197"/>
            <a:ext cx="958879" cy="1181019"/>
          </a:xfrm>
          <a:prstGeom prst="rect">
            <a:avLst/>
          </a:prstGeom>
        </p:spPr>
      </p:pic>
      <p:sp>
        <p:nvSpPr>
          <p:cNvPr id="13" name="Google Shape;115;p14"/>
          <p:cNvSpPr txBox="1">
            <a:spLocks/>
          </p:cNvSpPr>
          <p:nvPr/>
        </p:nvSpPr>
        <p:spPr>
          <a:xfrm>
            <a:off x="7913214" y="2113291"/>
            <a:ext cx="1123628" cy="50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/>
              <a:t>Tesseract</a:t>
            </a:r>
            <a:endParaRPr lang="ru-RU" sz="1600" dirty="0"/>
          </a:p>
        </p:txBody>
      </p:sp>
      <p:sp>
        <p:nvSpPr>
          <p:cNvPr id="14" name="Google Shape;115;p14"/>
          <p:cNvSpPr txBox="1">
            <a:spLocks/>
          </p:cNvSpPr>
          <p:nvPr/>
        </p:nvSpPr>
        <p:spPr>
          <a:xfrm>
            <a:off x="4307940" y="4324216"/>
            <a:ext cx="1364137" cy="50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/>
              <a:t>Razor Pages</a:t>
            </a:r>
            <a:endParaRPr lang="ru-RU" sz="1600" dirty="0"/>
          </a:p>
        </p:txBody>
      </p:sp>
      <p:sp>
        <p:nvSpPr>
          <p:cNvPr id="15" name="Google Shape;115;p14"/>
          <p:cNvSpPr txBox="1">
            <a:spLocks/>
          </p:cNvSpPr>
          <p:nvPr/>
        </p:nvSpPr>
        <p:spPr>
          <a:xfrm>
            <a:off x="6877404" y="4234538"/>
            <a:ext cx="1197158" cy="50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EmguCV</a:t>
            </a:r>
            <a:r>
              <a:rPr lang="en-US" sz="1600" dirty="0" smtClean="0"/>
              <a:t>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032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ER</a:t>
            </a: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-модель базы данных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9" y="1154736"/>
            <a:ext cx="5320145" cy="35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0" y="866350"/>
            <a:ext cx="6186477" cy="30293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13" y="2168456"/>
            <a:ext cx="3158737" cy="2684318"/>
          </a:xfrm>
          <a:prstGeom prst="rect">
            <a:avLst/>
          </a:prstGeom>
        </p:spPr>
      </p:pic>
      <p:sp>
        <p:nvSpPr>
          <p:cNvPr id="15" name="Google Shape;115;p14"/>
          <p:cNvSpPr txBox="1">
            <a:spLocks/>
          </p:cNvSpPr>
          <p:nvPr/>
        </p:nvSpPr>
        <p:spPr>
          <a:xfrm>
            <a:off x="1405866" y="3783917"/>
            <a:ext cx="1863808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16" name="Google Shape;115;p14"/>
          <p:cNvSpPr txBox="1">
            <a:spLocks/>
          </p:cNvSpPr>
          <p:nvPr/>
        </p:nvSpPr>
        <p:spPr>
          <a:xfrm>
            <a:off x="4339802" y="4365806"/>
            <a:ext cx="1600571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входа</a:t>
            </a:r>
            <a:endParaRPr lang="ru-RU" dirty="0"/>
          </a:p>
        </p:txBody>
      </p:sp>
      <p:sp>
        <p:nvSpPr>
          <p:cNvPr id="17" name="Google Shape;115;p14"/>
          <p:cNvSpPr txBox="1">
            <a:spLocks/>
          </p:cNvSpPr>
          <p:nvPr/>
        </p:nvSpPr>
        <p:spPr bwMode="hidden">
          <a:xfrm>
            <a:off x="6635857" y="4112960"/>
            <a:ext cx="2110814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Страница регистрации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6" y="189879"/>
            <a:ext cx="2110814" cy="39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1517074" y="4214096"/>
            <a:ext cx="248342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пользователя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1" y="871399"/>
            <a:ext cx="6803426" cy="33583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24" y="2479963"/>
            <a:ext cx="3756767" cy="20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872835"/>
            <a:ext cx="6864927" cy="3394224"/>
          </a:xfrm>
          <a:prstGeom prst="rect">
            <a:avLst/>
          </a:prstGeom>
        </p:spPr>
      </p:pic>
      <p:sp>
        <p:nvSpPr>
          <p:cNvPr id="13" name="Google Shape;115;p14"/>
          <p:cNvSpPr txBox="1">
            <a:spLocks/>
          </p:cNvSpPr>
          <p:nvPr/>
        </p:nvSpPr>
        <p:spPr>
          <a:xfrm>
            <a:off x="2140392" y="4214096"/>
            <a:ext cx="1860107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комикса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27" y="2613558"/>
            <a:ext cx="4021687" cy="20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255</Words>
  <Application>Microsoft Office PowerPoint</Application>
  <PresentationFormat>Экран (16:9)</PresentationFormat>
  <Paragraphs>67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Playfair Display</vt:lpstr>
      <vt:lpstr>Blogger Sans Light</vt:lpstr>
      <vt:lpstr>Roboto</vt:lpstr>
      <vt:lpstr>Times New Roman</vt:lpstr>
      <vt:lpstr>Arial</vt:lpstr>
      <vt:lpstr>Dosis</vt:lpstr>
      <vt:lpstr>William template</vt:lpstr>
      <vt:lpstr>Презентация PowerPoint</vt:lpstr>
      <vt:lpstr>Постановка задачи</vt:lpstr>
      <vt:lpstr>Актуальность и аналоги</vt:lpstr>
      <vt:lpstr>Предметная область и требования к системе</vt:lpstr>
      <vt:lpstr>Инструменты разработки</vt:lpstr>
      <vt:lpstr>ER-модель базы данных</vt:lpstr>
      <vt:lpstr>МАКЕТЫ СТРАНИЦ</vt:lpstr>
      <vt:lpstr>МАКЕТЫ СТРАНИЦ</vt:lpstr>
      <vt:lpstr>МАКЕТЫ СТРАНИЦ</vt:lpstr>
      <vt:lpstr>МАКЕТЫ СТРАНИЦ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Рената Галиева</dc:creator>
  <cp:lastModifiedBy>Рената Галиева</cp:lastModifiedBy>
  <cp:revision>247</cp:revision>
  <dcterms:modified xsi:type="dcterms:W3CDTF">2022-05-29T18:24:29Z</dcterms:modified>
</cp:coreProperties>
</file>